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charts/chart1.xml" ContentType="application/vnd.openxmlformats-officedocument.drawingml.chart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charts/chart2.xml" ContentType="application/vnd.openxmlformats-officedocument.drawingml.chart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charts/chart3.xml" ContentType="application/vnd.openxmlformats-officedocument.drawingml.chart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Savings</c:v>
                </c:pt>
              </c:strCache>
            </c:strRef>
          </c:tx>
          <c:spPr>
            <a:solidFill>
              <a:srgbClr val="87A96B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Equipment Shutdown</c:v>
                  </c:pt>
                  <c:pt idx="1">
                    <c:v>Off-Peak Scheduling</c:v>
                  </c:pt>
                  <c:pt idx="2">
                    <c:v>Load Management</c:v>
                  </c:pt>
                  <c:pt idx="3">
                    <c:v>Efficient Motors</c:v>
                  </c:pt>
                  <c:pt idx="4">
                    <c:v>Smart Controls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15</c:v>
                </c:pt>
                <c:pt idx="2">
                  <c:v>22</c:v>
                </c:pt>
                <c:pt idx="3">
                  <c:v>12</c:v>
                </c:pt>
                <c:pt idx="4">
                  <c:v>20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0" i="0" u="none" strike="noStrike">
                    <a:solidFill>
                      <a:srgbClr val="000000"/>
                    </a:solidFill>
                    <a:latin typeface="Arial"/>
                  </a:rPr>
                  <a:t>Optimization Strategy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25"/>
          <c:min val="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0" i="0" u="none" strike="noStrike">
                    <a:solidFill>
                      <a:srgbClr val="000000"/>
                    </a:solidFill>
                    <a:latin typeface="Arial"/>
                  </a:rPr>
                  <a:t>Energy Savings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Renewable Energy Mix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87A96B"/>
              </a:solidFill>
              <a:effectLst/>
            </c:spPr>
          </c:dPt>
          <c:dPt>
            <c:idx val="1"/>
            <c:bubble3D val="0"/>
            <c:spPr>
              <a:solidFill>
                <a:srgbClr val="6B8856"/>
              </a:solidFill>
              <a:effectLst/>
            </c:spPr>
          </c:dPt>
          <c:dPt>
            <c:idx val="2"/>
            <c:bubble3D val="0"/>
            <c:spPr>
              <a:solidFill>
                <a:srgbClr val="E07A5F"/>
              </a:solidFill>
              <a:effectLst/>
            </c:spPr>
          </c:dPt>
          <c:dPt>
            <c:idx val="3"/>
            <c:bubble3D val="0"/>
            <c:spPr>
              <a:solidFill>
                <a:srgbClr val="C66B51"/>
              </a:solidFill>
              <a:effectLst/>
            </c:spPr>
          </c:dPt>
          <c:dPt>
            <c:idx val="4"/>
            <c:bubble3D val="0"/>
            <c:spPr>
              <a:solidFill>
                <a:srgbClr val="F4F1DE"/>
              </a:solidFill>
              <a:effectLst/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Solar</c:v>
                </c:pt>
                <c:pt idx="1">
                  <c:v>Wind</c:v>
                </c:pt>
                <c:pt idx="2">
                  <c:v>Hydro</c:v>
                </c:pt>
                <c:pt idx="3">
                  <c:v>Biomass</c:v>
                </c:pt>
                <c:pt idx="4">
                  <c:v>Geothermal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35</c:v>
                </c:pt>
                <c:pt idx="1">
                  <c:v>28</c:v>
                </c:pt>
                <c:pt idx="2">
                  <c:v>20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lin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Costs</c:v>
                </c:pt>
              </c:strCache>
            </c:strRef>
          </c:tx>
          <c:spPr>
            <a:solidFill>
              <a:srgbClr val="E07A5F"/>
            </a:solidFill>
            <a:ln w="50800" cap="flat">
              <a:solidFill>
                <a:srgbClr val="E07A5F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marker>
            <c:symbol val="circle"/>
            <c:size val="6"/>
            <c:spPr>
              <a:solidFill>
                <a:srgbClr val="E07A5F"/>
              </a:solidFill>
              <a:ln w="9525" cap="flat">
                <a:solidFill>
                  <a:srgbClr val="E07A5F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Sheet1!$A$2:$A$5</c:f>
              <c:multiLvlStrCache>
                <c:ptCount val="4"/>
                <c:lvl>
                  <c:pt idx="0">
                    <c:v>Baseline</c:v>
                  </c:pt>
                  <c:pt idx="1">
                    <c:v>Year 1</c:v>
                  </c:pt>
                  <c:pt idx="2">
                    <c:v>Year 2</c:v>
                  </c:pt>
                  <c:pt idx="3">
                    <c:v>Year 3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75</c:v>
                </c:pt>
                <c:pt idx="3">
                  <c:v>70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Carbon Emissions</c:v>
                </c:pt>
              </c:strCache>
            </c:strRef>
          </c:tx>
          <c:spPr>
            <a:solidFill>
              <a:srgbClr val="87A96B"/>
            </a:solidFill>
            <a:ln w="50800" cap="flat">
              <a:solidFill>
                <a:srgbClr val="87A96B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marker>
            <c:symbol val="circle"/>
            <c:size val="6"/>
            <c:spPr>
              <a:solidFill>
                <a:srgbClr val="87A96B"/>
              </a:solidFill>
              <a:ln w="9525" cap="flat">
                <a:solidFill>
                  <a:srgbClr val="87A96B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Sheet1!$A$2:$A$5</c:f>
              <c:multiLvlStrCache>
                <c:ptCount val="4"/>
                <c:lvl>
                  <c:pt idx="0">
                    <c:v>Baseline</c:v>
                  </c:pt>
                  <c:pt idx="1">
                    <c:v>Year 1</c:v>
                  </c:pt>
                  <c:pt idx="2">
                    <c:v>Year 2</c:v>
                  </c:pt>
                  <c:pt idx="3">
                    <c:v>Year 3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65</c:v>
                </c:pt>
                <c:pt idx="3">
                  <c:v>60</c:v>
                </c:pt>
              </c:numCache>
            </c:numRef>
          </c:val>
          <c:smooth val="1"/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marker val="1"/>
        <c:axId val="2094734554"/>
        <c:axId val="2094734552"/>
        <c:axId val="2094734556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0" i="0" u="none" strike="noStrike">
                    <a:solidFill>
                      <a:srgbClr val="000000"/>
                    </a:solidFill>
                    <a:latin typeface="Arial"/>
                  </a:rPr>
                  <a:t>Timeline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2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0" i="0" u="none" strike="noStrike">
                    <a:solidFill>
                      <a:srgbClr val="000000"/>
                    </a:solidFill>
                    <a:latin typeface="Arial"/>
                  </a:rPr>
                  <a:t>% of Baseline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3.xm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1.xm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2.xm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335" y="1390650"/>
            <a:ext cx="76571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5400"/>
              </a:lnSpc>
              <a:spcAft>
                <a:spcPts val="600"/>
              </a:spcAft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 Reduction Plan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12303" y="2381250"/>
            <a:ext cx="571939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2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10-Step Strategy for Sustainable Operations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2209160" y="3448050"/>
            <a:ext cx="4725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Consumption • Lower Costs • Maximize Profits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833740" y="4533900"/>
            <a:ext cx="185216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Control Services Ltd.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52fe205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28600"/>
            <a:ext cx="461486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Expected Impact &amp; Benefits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228600" y="723900"/>
            <a:ext cx="3429000" cy="1333500"/>
          </a:xfrm>
          <a:prstGeom prst="roundRect">
            <a:avLst>
              <a:gd name="adj" fmla="val 5714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27482" y="990600"/>
            <a:ext cx="30312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15-30%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427482" y="1524000"/>
            <a:ext cx="30312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Reduction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228600" y="2438400"/>
            <a:ext cx="3429000" cy="1333500"/>
          </a:xfrm>
          <a:prstGeom prst="roundRect">
            <a:avLst>
              <a:gd name="adj" fmla="val 5714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427482" y="2705100"/>
            <a:ext cx="30312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427482" y="3238500"/>
            <a:ext cx="30312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Carbon Footprint Reduction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228600" y="4152900"/>
            <a:ext cx="3429000" cy="800100"/>
          </a:xfrm>
          <a:prstGeom prst="roundRect">
            <a:avLst>
              <a:gd name="adj" fmla="val 9524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427482" y="4419600"/>
            <a:ext cx="30312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Sustainability</a:t>
            </a:r>
            <a:endParaRPr lang="en-US" sz="1350" dirty="0"/>
          </a:p>
        </p:txBody>
      </p:sp>
      <p:graphicFrame>
        <p:nvGraphicFramePr>
          <p:cNvPr id="12" name="Chart 0" descr=""/>
          <p:cNvGraphicFramePr/>
          <p:nvPr/>
        </p:nvGraphicFramePr>
        <p:xfrm>
          <a:off x="4114800" y="1038225"/>
          <a:ext cx="4800600" cy="36004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91354" y="361950"/>
            <a:ext cx="576129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500"/>
              </a:lnSpc>
              <a:spcAft>
                <a:spcPts val="1200"/>
              </a:spcAft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Ready to Transform Your Energy Future?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1898719" y="1924050"/>
            <a:ext cx="534656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Bef>
                <a:spcPts val="300"/>
              </a:spcBef>
              <a:spcAft>
                <a:spcPts val="3600"/>
              </a:spcAft>
              <a:buNone/>
            </a:pPr>
            <a:r>
              <a:rPr lang="en-US" sz="22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your energy reduction journey today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2558355" y="2952750"/>
            <a:ext cx="4027289" cy="1828800"/>
          </a:xfrm>
          <a:prstGeom prst="roundRect">
            <a:avLst>
              <a:gd name="adj" fmla="val 6250"/>
            </a:avLst>
          </a:prstGeom>
          <a:solidFill>
            <a:srgbClr val="FFFFFF">
              <a:alpha val="15000"/>
            </a:srgbClr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984427" y="3295650"/>
            <a:ext cx="317514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Control Services Ltd.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984427" y="3752850"/>
            <a:ext cx="317514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 Management Solutions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984427" y="4171950"/>
            <a:ext cx="317514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induconserv.com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28600" y="228600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10-Step Framework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228600" y="1543199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247650" y="1543199"/>
            <a:ext cx="0" cy="518071"/>
          </a:xfrm>
          <a:prstGeom prst="line">
            <a:avLst/>
          </a:prstGeom>
          <a:noFill/>
          <a:ln w="38100">
            <a:solidFill>
              <a:srgbClr val="87A96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9100" y="1695599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Energy Audit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228600" y="2137470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247650" y="2137470"/>
            <a:ext cx="0" cy="518071"/>
          </a:xfrm>
          <a:prstGeom prst="line">
            <a:avLst/>
          </a:prstGeom>
          <a:noFill/>
          <a:ln w="38100">
            <a:solidFill>
              <a:srgbClr val="87A96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9100" y="2289870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Efficient Technologies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28600" y="2731740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247650" y="2731740"/>
            <a:ext cx="0" cy="518071"/>
          </a:xfrm>
          <a:prstGeom prst="line">
            <a:avLst/>
          </a:prstGeom>
          <a:noFill/>
          <a:ln w="38100">
            <a:solidFill>
              <a:srgbClr val="87A96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19100" y="2884140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Optimize Usage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228600" y="3326011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247650" y="3326011"/>
            <a:ext cx="0" cy="518071"/>
          </a:xfrm>
          <a:prstGeom prst="line">
            <a:avLst/>
          </a:prstGeom>
          <a:noFill/>
          <a:ln w="38100">
            <a:solidFill>
              <a:srgbClr val="87A96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9100" y="3478411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Renewable Energy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28600" y="3920282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247650" y="3920282"/>
            <a:ext cx="0" cy="518071"/>
          </a:xfrm>
          <a:prstGeom prst="line">
            <a:avLst/>
          </a:prstGeom>
          <a:noFill/>
          <a:ln w="38100">
            <a:solidFill>
              <a:srgbClr val="87A96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9100" y="4072682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Energy Storage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800600" y="1543199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4819650" y="1543199"/>
            <a:ext cx="0" cy="51807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991100" y="1695599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Supplier Collaboration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800600" y="2137470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4819650" y="2137470"/>
            <a:ext cx="0" cy="51807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991100" y="2289870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 Employee Education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800600" y="2731740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4819650" y="2731740"/>
            <a:ext cx="0" cy="51807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991100" y="2884140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 Set SMART Goals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4800600" y="3326011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Shape 27"/>
          <p:cNvSpPr/>
          <p:nvPr/>
        </p:nvSpPr>
        <p:spPr>
          <a:xfrm>
            <a:off x="4819650" y="3326011"/>
            <a:ext cx="0" cy="51807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991100" y="3478411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 Monitor Progress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4800600" y="3920282"/>
            <a:ext cx="4114800" cy="518071"/>
          </a:xfrm>
          <a:prstGeom prst="rect">
            <a:avLst/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Shape 30"/>
          <p:cNvSpPr/>
          <p:nvPr/>
        </p:nvSpPr>
        <p:spPr>
          <a:xfrm>
            <a:off x="4819650" y="3920282"/>
            <a:ext cx="0" cy="51807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991100" y="4072682"/>
            <a:ext cx="384733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 Continuously Improve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54e540b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1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Conduct an Energy Audit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28600" y="1485900"/>
            <a:ext cx="5285232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1800"/>
              </a:spcAft>
              <a:buNone/>
            </a:pPr>
            <a:r>
              <a:rPr lang="en-US" sz="15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comprehensive analysis of energy use and costs to identify waste and optimization opportunities.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28600" y="2476500"/>
            <a:ext cx="528523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Steps: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228600" y="3162300"/>
            <a:ext cx="5181600" cy="14859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algn="l" marL="85725" indent="-8572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Gather data on all energy sources</a:t>
            </a:r>
            <a:endParaRPr lang="en-US" sz="1350" dirty="0"/>
          </a:p>
          <a:p>
            <a:pPr algn="l" marL="85725" indent="-8572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Analyze patterns and trends</a:t>
            </a:r>
            <a:endParaRPr lang="en-US" sz="1350" dirty="0"/>
          </a:p>
          <a:p>
            <a:pPr algn="l" marL="85725" indent="-8572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waste and inefficiencies</a:t>
            </a:r>
            <a:endParaRPr lang="en-US" sz="1350" dirty="0"/>
          </a:p>
          <a:p>
            <a:pPr algn="l" marL="85725" indent="-8572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 actionable recommendations</a:t>
            </a:r>
            <a:endParaRPr lang="en-US" sz="1350" dirty="0"/>
          </a:p>
          <a:p>
            <a:pPr algn="l" marL="85725" indent="-8572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 and monitor changes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5867400" y="1352550"/>
            <a:ext cx="3048000" cy="3390900"/>
          </a:xfrm>
          <a:prstGeom prst="roundRect">
            <a:avLst>
              <a:gd name="adj" fmla="val 2500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6172200" y="1657350"/>
            <a:ext cx="2438400" cy="2171700"/>
          </a:xfrm>
          <a:prstGeom prst="roundRect">
            <a:avLst>
              <a:gd name="adj" fmla="val 3509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6458712" y="2000250"/>
            <a:ext cx="186537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5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10-30%</a:t>
            </a:r>
            <a:endParaRPr lang="en-US" sz="4500" dirty="0"/>
          </a:p>
        </p:txBody>
      </p:sp>
      <p:sp>
        <p:nvSpPr>
          <p:cNvPr id="11" name="Text 8"/>
          <p:cNvSpPr/>
          <p:nvPr/>
        </p:nvSpPr>
        <p:spPr>
          <a:xfrm>
            <a:off x="6458712" y="3219450"/>
            <a:ext cx="186537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Savings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147816" y="4019550"/>
            <a:ext cx="248716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energy cost reduction from audit findings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442b48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2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685914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 Energy-Efficient Technologies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28600" y="1291679"/>
            <a:ext cx="88605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outdated equipment with modern, efficient alternatives to reduce consumption.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28600" y="1977479"/>
            <a:ext cx="4114800" cy="1318171"/>
          </a:xfrm>
          <a:prstGeom prst="roundRect">
            <a:avLst>
              <a:gd name="adj" fmla="val 578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457200" y="2206079"/>
            <a:ext cx="373075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Lighting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57200" y="2815679"/>
            <a:ext cx="373075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75% more efficient than traditional bulbs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800600" y="1977479"/>
            <a:ext cx="4114800" cy="1318171"/>
          </a:xfrm>
          <a:prstGeom prst="roundRect">
            <a:avLst>
              <a:gd name="adj" fmla="val 578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029200" y="2206079"/>
            <a:ext cx="373075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Variable Frequency Drives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029200" y="2815679"/>
            <a:ext cx="373075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 motor speeds for energy savings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28600" y="3524250"/>
            <a:ext cx="4114800" cy="1318171"/>
          </a:xfrm>
          <a:prstGeom prst="roundRect">
            <a:avLst>
              <a:gd name="adj" fmla="val 578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57200" y="3752850"/>
            <a:ext cx="373075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HVAC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57200" y="4362450"/>
            <a:ext cx="373075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heating and cooling costs significantly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4800600" y="3524250"/>
            <a:ext cx="4114800" cy="1318171"/>
          </a:xfrm>
          <a:prstGeom prst="roundRect">
            <a:avLst>
              <a:gd name="adj" fmla="val 578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5029200" y="3752850"/>
            <a:ext cx="373075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Solar Panels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029200" y="4362450"/>
            <a:ext cx="373075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 clean, renewable electricity on-site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1fe702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3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 Energy Use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28600" y="2057400"/>
            <a:ext cx="369189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operational strategies to minimize waste and maximize efficiency.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228600" y="2971800"/>
            <a:ext cx="3619500" cy="14859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 equipment during off-peak times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shutdown controls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Energy-efficient practices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Programmable thermostats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Load management systems</a:t>
            </a:r>
            <a:endParaRPr lang="en-US" sz="135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4305300" y="1509713"/>
          <a:ext cx="4610100" cy="345757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1d7ba7a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4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478974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Purchase Renewable Energy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28600" y="1504950"/>
            <a:ext cx="369189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1800"/>
              </a:spcAft>
              <a:buNone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reliance on fossil fuels and lower long-term energy costs.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228600" y="2495550"/>
            <a:ext cx="36918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Aft>
                <a:spcPts val="1200"/>
              </a:spcAft>
              <a:buNone/>
            </a:pPr>
            <a:r>
              <a:rPr lang="en-US" sz="15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Renewable Sources: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28600" y="3143250"/>
            <a:ext cx="3619500" cy="14859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Solar Power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Wind Energy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Hydropower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Biomass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Geothermal</a:t>
            </a:r>
            <a:endParaRPr lang="en-US" sz="1350" dirty="0"/>
          </a:p>
        </p:txBody>
      </p:sp>
      <p:graphicFrame>
        <p:nvGraphicFramePr>
          <p:cNvPr id="8" name="Chart 0" descr=""/>
          <p:cNvGraphicFramePr/>
          <p:nvPr/>
        </p:nvGraphicFramePr>
        <p:xfrm>
          <a:off x="4305300" y="1319213"/>
          <a:ext cx="4610100" cy="345757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0974dd5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STEPS 5-7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548925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Organizational Capacity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28600" y="1432620"/>
            <a:ext cx="2590800" cy="3230612"/>
          </a:xfrm>
          <a:prstGeom prst="roundRect">
            <a:avLst>
              <a:gd name="adj" fmla="val 294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228600" y="1451670"/>
            <a:ext cx="259080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33400" y="1775520"/>
            <a:ext cx="202082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Energy Storage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533400" y="2499420"/>
            <a:ext cx="2020824" cy="639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Store excess renewable energy for peak demand periods.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33400" y="3482132"/>
            <a:ext cx="19812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Battery systems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Thermal storage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Pumped hydro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276600" y="1253579"/>
            <a:ext cx="2590800" cy="3588841"/>
          </a:xfrm>
          <a:prstGeom prst="roundRect">
            <a:avLst>
              <a:gd name="adj" fmla="val 294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3276600" y="1272629"/>
            <a:ext cx="259080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581400" y="1596479"/>
            <a:ext cx="2020824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Supplier Collaboration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3581400" y="2625179"/>
            <a:ext cx="2020824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Partner with sustainable suppliers to amplify impact.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581400" y="3394621"/>
            <a:ext cx="1981200" cy="11430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Renewable energy users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Shared expertise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Joint targets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324600" y="1386929"/>
            <a:ext cx="2590800" cy="3322141"/>
          </a:xfrm>
          <a:prstGeom prst="roundRect">
            <a:avLst>
              <a:gd name="adj" fmla="val 2941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6324600" y="1405979"/>
            <a:ext cx="259080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629400" y="1729829"/>
            <a:ext cx="2020824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 Employee Education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6629400" y="2758529"/>
            <a:ext cx="2020824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Empower teams with knowledge and incentives.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6629400" y="3527971"/>
            <a:ext cx="19812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programs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materials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systems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cc8447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8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 SMART Energy Goals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41732" y="1238250"/>
            <a:ext cx="886053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spcBef>
                <a:spcPts val="300"/>
              </a:spcBef>
              <a:spcAft>
                <a:spcPts val="2400"/>
              </a:spcAft>
              <a:buNone/>
            </a:pPr>
            <a:r>
              <a:rPr lang="en-US" sz="18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Goals must be Specific, Measurable, Achievable, Relevant, and Time-bound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228600" y="2305050"/>
            <a:ext cx="1371600" cy="1181100"/>
          </a:xfrm>
          <a:prstGeom prst="roundRect">
            <a:avLst>
              <a:gd name="adj" fmla="val 6452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448056" y="2533650"/>
            <a:ext cx="93268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600"/>
              </a:spcAft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448056" y="2952750"/>
            <a:ext cx="9326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2057400" y="2305050"/>
            <a:ext cx="1371600" cy="1181100"/>
          </a:xfrm>
          <a:prstGeom prst="roundRect">
            <a:avLst>
              <a:gd name="adj" fmla="val 6452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2276856" y="2533650"/>
            <a:ext cx="93268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600"/>
              </a:spcAft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2276856" y="2952750"/>
            <a:ext cx="9326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Measurable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3886200" y="2305050"/>
            <a:ext cx="1371600" cy="1181100"/>
          </a:xfrm>
          <a:prstGeom prst="roundRect">
            <a:avLst>
              <a:gd name="adj" fmla="val 6452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105656" y="2533650"/>
            <a:ext cx="93268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600"/>
              </a:spcAft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4105656" y="2952750"/>
            <a:ext cx="9326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Achievable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5715000" y="2305050"/>
            <a:ext cx="1371600" cy="1181100"/>
          </a:xfrm>
          <a:prstGeom prst="roundRect">
            <a:avLst>
              <a:gd name="adj" fmla="val 6452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5934456" y="2533650"/>
            <a:ext cx="93268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600"/>
              </a:spcAft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endParaRPr lang="en-US" sz="2250" dirty="0"/>
          </a:p>
        </p:txBody>
      </p:sp>
      <p:sp>
        <p:nvSpPr>
          <p:cNvPr id="17" name="Text 14"/>
          <p:cNvSpPr/>
          <p:nvPr/>
        </p:nvSpPr>
        <p:spPr>
          <a:xfrm>
            <a:off x="5934456" y="2952750"/>
            <a:ext cx="9326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Relevant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7543800" y="2305050"/>
            <a:ext cx="1371600" cy="1181100"/>
          </a:xfrm>
          <a:prstGeom prst="roundRect">
            <a:avLst>
              <a:gd name="adj" fmla="val 6452"/>
            </a:avLst>
          </a:prstGeom>
          <a:solidFill>
            <a:srgbClr val="87A96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7763256" y="2533650"/>
            <a:ext cx="93268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600"/>
              </a:spcAft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endParaRPr lang="en-US" sz="2250" dirty="0"/>
          </a:p>
        </p:txBody>
      </p:sp>
      <p:sp>
        <p:nvSpPr>
          <p:cNvPr id="20" name="Text 17"/>
          <p:cNvSpPr/>
          <p:nvPr/>
        </p:nvSpPr>
        <p:spPr>
          <a:xfrm>
            <a:off x="7763256" y="2952750"/>
            <a:ext cx="9326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Time-bound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228600" y="4095750"/>
            <a:ext cx="8686800" cy="800100"/>
          </a:xfrm>
          <a:prstGeom prst="roundRect">
            <a:avLst>
              <a:gd name="adj" fmla="val 9524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Shape 19"/>
          <p:cNvSpPr/>
          <p:nvPr/>
        </p:nvSpPr>
        <p:spPr>
          <a:xfrm>
            <a:off x="247650" y="4095750"/>
            <a:ext cx="0" cy="80010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95300" y="4362450"/>
            <a:ext cx="83553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b="1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</a:t>
            </a:r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Reduce energy consumption by 15% across all facilities within 12 months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e858f50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66700"/>
            <a:ext cx="88605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4F1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STEPS 9-10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228600" y="495300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Sustaining Success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28600" y="701129"/>
            <a:ext cx="8686800" cy="1965871"/>
          </a:xfrm>
          <a:prstGeom prst="roundRect">
            <a:avLst>
              <a:gd name="adj" fmla="val 3876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228600" y="720179"/>
            <a:ext cx="868680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19100" y="929729"/>
            <a:ext cx="847191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 Monitor Progress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419100" y="1310729"/>
            <a:ext cx="8471916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 energy use to measure impact.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19100" y="1600200"/>
            <a:ext cx="83058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Gather data monthly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Analyze trends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 to baseline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228600" y="2895600"/>
            <a:ext cx="8686800" cy="1965871"/>
          </a:xfrm>
          <a:prstGeom prst="roundRect">
            <a:avLst>
              <a:gd name="adj" fmla="val 3876"/>
            </a:avLst>
          </a:prstGeom>
          <a:solidFill>
            <a:srgbClr val="F4F1D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228600" y="2914650"/>
            <a:ext cx="8686800" cy="0"/>
          </a:xfrm>
          <a:prstGeom prst="line">
            <a:avLst/>
          </a:prstGeom>
          <a:noFill/>
          <a:ln w="38100">
            <a:solidFill>
              <a:srgbClr val="87A96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19100" y="3124200"/>
            <a:ext cx="847191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87A9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 Continuously Improve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419100" y="3505200"/>
            <a:ext cx="8471916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20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Stay current with technologies.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19100" y="3794671"/>
            <a:ext cx="83058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new solutions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Update goals regularly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2C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 from best practices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Industrial Control Services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Reduction Plan</dc:title>
  <dc:subject>10-Step Energy Reduction Strategy</dc:subject>
  <dc:creator>Industrial Control Services Ltd.</dc:creator>
  <cp:lastModifiedBy>Industrial Control Services Ltd.</cp:lastModifiedBy>
  <cp:revision>1</cp:revision>
  <dcterms:created xsi:type="dcterms:W3CDTF">2025-10-30T08:26:22Z</dcterms:created>
  <dcterms:modified xsi:type="dcterms:W3CDTF">2025-10-30T08:26:22Z</dcterms:modified>
</cp:coreProperties>
</file>